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a59c1c1ea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a59c1c1ea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a13f6d0d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a13f6d0d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a59c1c1ea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a59c1c1ea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6f75fceb_0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f75fce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6f75fce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6f75fce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a59c1c1ea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a59c1c1ea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a59c1c1ea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a59c1c1ea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75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75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d502b012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d502b012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75fc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75fc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75fce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75fce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a13f6d0d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a13f6d0d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6f75fce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6f75fce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6f75fce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6f75fce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a59c1c1ea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a59c1c1ea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822752" y="201917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Volunteer Orientation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50852" y="330490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2022-2023 Edison Academy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Welcome Back to Campus!!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(In-person Spanish Translation Available/Meeting will be recorded)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750" y="343975"/>
            <a:ext cx="6028400" cy="1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2" type="body"/>
          </p:nvPr>
        </p:nvSpPr>
        <p:spPr>
          <a:xfrm>
            <a:off x="4948200" y="836675"/>
            <a:ext cx="3837000" cy="45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Submit Volunteer Application -with Valid ID and TB test 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Upon Clearance wait to be contacted by your child’s teacher should volunteer services be needed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Proof of Address (ex: gas, phone bill)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 txBox="1"/>
          <p:nvPr>
            <p:ph type="title"/>
          </p:nvPr>
        </p:nvSpPr>
        <p:spPr>
          <a:xfrm>
            <a:off x="347825" y="1225400"/>
            <a:ext cx="4051200" cy="16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How do you get started?</a:t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75" y="4015275"/>
            <a:ext cx="1407451" cy="9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idx="2" type="body"/>
          </p:nvPr>
        </p:nvSpPr>
        <p:spPr>
          <a:xfrm>
            <a:off x="4942900" y="502175"/>
            <a:ext cx="3837000" cy="45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Attend Volunteer Orientation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Complete Application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Teacher Receives List of Cleared Parents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Teacher Reaches out to parents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Teacher decides the activities needed and match volunteers to those needs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Volunteer arrives at school at designated/prearranged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Signs into Raptor - Goes to designated area/room.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 txBox="1"/>
          <p:nvPr>
            <p:ph type="title"/>
          </p:nvPr>
        </p:nvSpPr>
        <p:spPr>
          <a:xfrm>
            <a:off x="347825" y="1225400"/>
            <a:ext cx="4051200" cy="16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Process</a:t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75" y="4015275"/>
            <a:ext cx="1407451" cy="9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idx="2" type="body"/>
          </p:nvPr>
        </p:nvSpPr>
        <p:spPr>
          <a:xfrm>
            <a:off x="4985100" y="434075"/>
            <a:ext cx="3837000" cy="45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Application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Prior Arrangements with Teacher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Sign-in using Raptor - bring a valid 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Visit the area designated on your badge only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Wear appropriate attire, be respectful of all staff and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concerns regarding students with the school staff only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24"/>
          <p:cNvSpPr txBox="1"/>
          <p:nvPr>
            <p:ph type="title"/>
          </p:nvPr>
        </p:nvSpPr>
        <p:spPr>
          <a:xfrm>
            <a:off x="358375" y="1415125"/>
            <a:ext cx="4051200" cy="16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Volunteers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Must</a:t>
            </a: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75" y="4015275"/>
            <a:ext cx="1407451" cy="9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 txBox="1"/>
          <p:nvPr>
            <p:ph idx="4294967295" type="title"/>
          </p:nvPr>
        </p:nvSpPr>
        <p:spPr>
          <a:xfrm>
            <a:off x="311700" y="12617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We are Here to Help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5" name="Google Shape;165;p25"/>
          <p:cNvSpPr txBox="1"/>
          <p:nvPr>
            <p:ph idx="4294967295" type="body"/>
          </p:nvPr>
        </p:nvSpPr>
        <p:spPr>
          <a:xfrm>
            <a:off x="6148488" y="3148275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accent5"/>
                </a:solidFill>
              </a:rPr>
              <a:t>Terri Castanon </a:t>
            </a:r>
            <a:r>
              <a:rPr lang="en" sz="1500">
                <a:solidFill>
                  <a:schemeClr val="accent5"/>
                </a:solidFill>
              </a:rPr>
              <a:t>Administrative Assistant</a:t>
            </a:r>
            <a:endParaRPr sz="1500">
              <a:solidFill>
                <a:schemeClr val="accent5"/>
              </a:solidFill>
            </a:endParaRPr>
          </a:p>
        </p:txBody>
      </p:sp>
      <p:cxnSp>
        <p:nvCxnSpPr>
          <p:cNvPr id="166" name="Google Shape;166;p25"/>
          <p:cNvCxnSpPr/>
          <p:nvPr/>
        </p:nvCxnSpPr>
        <p:spPr>
          <a:xfrm>
            <a:off x="1118175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25"/>
          <p:cNvSpPr txBox="1"/>
          <p:nvPr>
            <p:ph idx="4294967295" type="body"/>
          </p:nvPr>
        </p:nvSpPr>
        <p:spPr>
          <a:xfrm>
            <a:off x="3209709" y="3079212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</a:rPr>
              <a:t>Dawn Swanson</a:t>
            </a:r>
            <a:endParaRPr sz="21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Assistant Principal</a:t>
            </a:r>
            <a:endParaRPr sz="15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accent5"/>
              </a:solidFill>
            </a:endParaRPr>
          </a:p>
        </p:txBody>
      </p:sp>
      <p:cxnSp>
        <p:nvCxnSpPr>
          <p:cNvPr id="168" name="Google Shape;168;p25"/>
          <p:cNvCxnSpPr/>
          <p:nvPr/>
        </p:nvCxnSpPr>
        <p:spPr>
          <a:xfrm>
            <a:off x="3327800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25"/>
          <p:cNvCxnSpPr/>
          <p:nvPr/>
        </p:nvCxnSpPr>
        <p:spPr>
          <a:xfrm>
            <a:off x="5554075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25"/>
          <p:cNvSpPr txBox="1"/>
          <p:nvPr>
            <p:ph idx="4294967295" type="body"/>
          </p:nvPr>
        </p:nvSpPr>
        <p:spPr>
          <a:xfrm>
            <a:off x="127400" y="3108900"/>
            <a:ext cx="28296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5"/>
                </a:solidFill>
              </a:rPr>
              <a:t>Mauricio Gormaz</a:t>
            </a:r>
            <a:endParaRPr sz="21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</a:rPr>
              <a:t>Principal</a:t>
            </a:r>
            <a:endParaRPr sz="17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mauricio.gormaz@omsd.net</a:t>
            </a:r>
            <a:endParaRPr sz="1400">
              <a:solidFill>
                <a:schemeClr val="accent5"/>
              </a:solidFill>
            </a:endParaRPr>
          </a:p>
        </p:txBody>
      </p:sp>
      <p:cxnSp>
        <p:nvCxnSpPr>
          <p:cNvPr id="171" name="Google Shape;171;p25"/>
          <p:cNvCxnSpPr/>
          <p:nvPr/>
        </p:nvCxnSpPr>
        <p:spPr>
          <a:xfrm>
            <a:off x="7747050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p25"/>
          <p:cNvSpPr txBox="1"/>
          <p:nvPr/>
        </p:nvSpPr>
        <p:spPr>
          <a:xfrm>
            <a:off x="6124375" y="4169400"/>
            <a:ext cx="28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Terri.castanon@omsd.net</a:t>
            </a:r>
            <a:endParaRPr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3137525" y="4133150"/>
            <a:ext cx="28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dawn.swanson@omsd.net</a:t>
            </a:r>
            <a:endParaRPr>
              <a:solidFill>
                <a:srgbClr val="93C4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050" y="399050"/>
            <a:ext cx="6367149" cy="431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idx="2" type="body"/>
          </p:nvPr>
        </p:nvSpPr>
        <p:spPr>
          <a:xfrm>
            <a:off x="4943275" y="800850"/>
            <a:ext cx="3837000" cy="45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Remember:  Edison’s</a:t>
            </a:r>
            <a:r>
              <a:rPr lang="en" sz="2300"/>
              <a:t> PFO needs parents to volunteer to help organize experiences that your kids will enjoy and remember…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 u="sng"/>
              <a:t>Next Meeting is</a:t>
            </a:r>
            <a:r>
              <a:rPr lang="en" sz="2300"/>
              <a:t>: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Thursday</a:t>
            </a:r>
            <a:r>
              <a:rPr lang="en" sz="2200">
                <a:solidFill>
                  <a:srgbClr val="FF0000"/>
                </a:solidFill>
              </a:rPr>
              <a:t>, October 27  time TBD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</a:rPr>
              <a:t> 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 txBox="1"/>
          <p:nvPr>
            <p:ph type="title"/>
          </p:nvPr>
        </p:nvSpPr>
        <p:spPr>
          <a:xfrm>
            <a:off x="347825" y="1225400"/>
            <a:ext cx="4051200" cy="31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PFO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(Parent Faculty Organization)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Jennifer Ziemer - PFO president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jziemer1030@gmail.com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75" y="4015275"/>
            <a:ext cx="1407451" cy="9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447975" y="11781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875" y="3305575"/>
            <a:ext cx="2076525" cy="160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350" y="196675"/>
            <a:ext cx="5783427" cy="385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2615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Today’s Agenda</a:t>
            </a:r>
            <a:endParaRPr u="sng"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26250" y="1405400"/>
            <a:ext cx="8491500" cy="3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" sz="2600"/>
              <a:t>The Best Ways to Help Out at School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" sz="2600"/>
              <a:t>Volunteering - Different Levels of Support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" sz="2600"/>
              <a:t>The Process 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" sz="2600"/>
              <a:t>Questions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➢"/>
            </a:pPr>
            <a:r>
              <a:rPr lang="en" sz="2600"/>
              <a:t>PFO - Parent Faculty Organization</a:t>
            </a:r>
            <a:endParaRPr sz="2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875" y="3305575"/>
            <a:ext cx="2076525" cy="160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2615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Parents Volunteer in Many Ways!</a:t>
            </a:r>
            <a:endParaRPr u="sng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32100" y="11834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so many ways to help: 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 to School Night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Participating in Parent Teacher Conferences is one way.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Attending school site parent meetings such as: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SSC, GATE, ENGLISH LEARNER, SPECIAL EDUCATION	Parent Advisory and PFO Meetings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Classroom Donations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As well as…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Volunteering on Campus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875" y="3305575"/>
            <a:ext cx="2076525" cy="160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4988650" y="336100"/>
            <a:ext cx="3837000" cy="428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help for individual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Relieves teachers of some non-instructional tasks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Enhances all aspects of the educational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Establishes a school and community partnership for quality education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opportunities for meaningful service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339200" y="1558925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Volunteering on Campus Helps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25" y="3941125"/>
            <a:ext cx="1407451" cy="9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-855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>
            <p:ph idx="4294967295" type="title"/>
          </p:nvPr>
        </p:nvSpPr>
        <p:spPr>
          <a:xfrm>
            <a:off x="354850" y="27885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</a:rPr>
              <a:t>Possible Parent Activities</a:t>
            </a:r>
            <a:endParaRPr u="sng">
              <a:solidFill>
                <a:schemeClr val="accent1"/>
              </a:solidFill>
            </a:endParaRPr>
          </a:p>
        </p:txBody>
      </p:sp>
      <p:grpSp>
        <p:nvGrpSpPr>
          <p:cNvPr id="93" name="Google Shape;93;p17"/>
          <p:cNvGrpSpPr/>
          <p:nvPr/>
        </p:nvGrpSpPr>
        <p:grpSpPr>
          <a:xfrm>
            <a:off x="311707" y="1636555"/>
            <a:ext cx="1233485" cy="1233485"/>
            <a:chOff x="1607718" y="1981586"/>
            <a:chExt cx="1053900" cy="1053900"/>
          </a:xfrm>
        </p:grpSpPr>
        <p:sp>
          <p:nvSpPr>
            <p:cNvPr id="94" name="Google Shape;94;p17"/>
            <p:cNvSpPr/>
            <p:nvPr/>
          </p:nvSpPr>
          <p:spPr>
            <a:xfrm>
              <a:off x="1607718" y="1981586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1863618" y="2200216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7"/>
          <p:cNvGrpSpPr/>
          <p:nvPr/>
        </p:nvGrpSpPr>
        <p:grpSpPr>
          <a:xfrm>
            <a:off x="2799223" y="1557080"/>
            <a:ext cx="1233485" cy="1233485"/>
            <a:chOff x="2872812" y="1498619"/>
            <a:chExt cx="1053900" cy="1053900"/>
          </a:xfrm>
        </p:grpSpPr>
        <p:sp>
          <p:nvSpPr>
            <p:cNvPr id="97" name="Google Shape;97;p17"/>
            <p:cNvSpPr/>
            <p:nvPr/>
          </p:nvSpPr>
          <p:spPr>
            <a:xfrm>
              <a:off x="2872812" y="1498619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3128712" y="1729418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" name="Google Shape;99;p17"/>
          <p:cNvGrpSpPr/>
          <p:nvPr/>
        </p:nvGrpSpPr>
        <p:grpSpPr>
          <a:xfrm>
            <a:off x="4950572" y="1789505"/>
            <a:ext cx="1233485" cy="1233485"/>
            <a:chOff x="4045050" y="1484544"/>
            <a:chExt cx="1053900" cy="1053900"/>
          </a:xfrm>
        </p:grpSpPr>
        <p:sp>
          <p:nvSpPr>
            <p:cNvPr id="100" name="Google Shape;100;p17"/>
            <p:cNvSpPr/>
            <p:nvPr/>
          </p:nvSpPr>
          <p:spPr>
            <a:xfrm>
              <a:off x="4045050" y="1484544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4300950" y="1715343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17"/>
          <p:cNvGrpSpPr/>
          <p:nvPr/>
        </p:nvGrpSpPr>
        <p:grpSpPr>
          <a:xfrm>
            <a:off x="7356211" y="1878055"/>
            <a:ext cx="1233485" cy="1233485"/>
            <a:chOff x="5217300" y="1498632"/>
            <a:chExt cx="1053900" cy="1053900"/>
          </a:xfrm>
        </p:grpSpPr>
        <p:sp>
          <p:nvSpPr>
            <p:cNvPr id="103" name="Google Shape;103;p17"/>
            <p:cNvSpPr/>
            <p:nvPr/>
          </p:nvSpPr>
          <p:spPr>
            <a:xfrm>
              <a:off x="5217300" y="1498632"/>
              <a:ext cx="1053900" cy="105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473200" y="1729430"/>
              <a:ext cx="542100" cy="5154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7"/>
          <p:cNvSpPr txBox="1"/>
          <p:nvPr>
            <p:ph idx="4294967295" type="body"/>
          </p:nvPr>
        </p:nvSpPr>
        <p:spPr>
          <a:xfrm>
            <a:off x="311700" y="2973775"/>
            <a:ext cx="1307700" cy="18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Small Groups</a:t>
            </a:r>
            <a:endParaRPr sz="2400"/>
          </a:p>
        </p:txBody>
      </p:sp>
      <p:sp>
        <p:nvSpPr>
          <p:cNvPr id="106" name="Google Shape;106;p17"/>
          <p:cNvSpPr txBox="1"/>
          <p:nvPr>
            <p:ph idx="4294967295" type="body"/>
          </p:nvPr>
        </p:nvSpPr>
        <p:spPr>
          <a:xfrm>
            <a:off x="2491300" y="2973775"/>
            <a:ext cx="1541400" cy="18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Cutting, Collating, or copying papers</a:t>
            </a:r>
            <a:endParaRPr sz="2300"/>
          </a:p>
        </p:txBody>
      </p:sp>
      <p:sp>
        <p:nvSpPr>
          <p:cNvPr id="107" name="Google Shape;107;p17"/>
          <p:cNvSpPr txBox="1"/>
          <p:nvPr>
            <p:ph idx="4294967295" type="body"/>
          </p:nvPr>
        </p:nvSpPr>
        <p:spPr>
          <a:xfrm>
            <a:off x="4908088" y="3111550"/>
            <a:ext cx="1396200" cy="18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Prepping Centers</a:t>
            </a:r>
            <a:endParaRPr sz="2400"/>
          </a:p>
        </p:txBody>
      </p:sp>
      <p:sp>
        <p:nvSpPr>
          <p:cNvPr id="108" name="Google Shape;108;p17"/>
          <p:cNvSpPr txBox="1"/>
          <p:nvPr>
            <p:ph idx="4294967295" type="body"/>
          </p:nvPr>
        </p:nvSpPr>
        <p:spPr>
          <a:xfrm>
            <a:off x="7356200" y="3111550"/>
            <a:ext cx="1499100" cy="14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Assisting students in class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23" y="1426000"/>
            <a:ext cx="2099674" cy="139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5537" y="1579188"/>
            <a:ext cx="2021325" cy="13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6805025" y="4673825"/>
            <a:ext cx="154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 more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2" type="body"/>
          </p:nvPr>
        </p:nvSpPr>
        <p:spPr>
          <a:xfrm>
            <a:off x="4929700" y="684900"/>
            <a:ext cx="3837000" cy="428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Establish </a:t>
            </a:r>
            <a:r>
              <a:rPr lang="en">
                <a:solidFill>
                  <a:srgbClr val="FF9900"/>
                </a:solidFill>
              </a:rPr>
              <a:t>Good Rapport</a:t>
            </a:r>
            <a:endParaRPr>
              <a:solidFill>
                <a:srgbClr val="FF99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students help </a:t>
            </a:r>
            <a:r>
              <a:rPr lang="en">
                <a:solidFill>
                  <a:srgbClr val="FF9900"/>
                </a:solidFill>
              </a:rPr>
              <a:t>WITHOUT doing the work</a:t>
            </a:r>
            <a:r>
              <a:rPr lang="en"/>
              <a:t> for them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</a:t>
            </a:r>
            <a:r>
              <a:rPr lang="en">
                <a:solidFill>
                  <a:srgbClr val="FF9900"/>
                </a:solidFill>
              </a:rPr>
              <a:t> genuine</a:t>
            </a:r>
            <a:r>
              <a:rPr lang="en"/>
              <a:t> interest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Accept </a:t>
            </a:r>
            <a:r>
              <a:rPr lang="en">
                <a:solidFill>
                  <a:srgbClr val="FF9900"/>
                </a:solidFill>
              </a:rPr>
              <a:t>each student </a:t>
            </a:r>
            <a:r>
              <a:rPr lang="en"/>
              <a:t>and encourage the best from them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Practice </a:t>
            </a:r>
            <a:r>
              <a:rPr lang="en">
                <a:solidFill>
                  <a:srgbClr val="FF9900"/>
                </a:solidFill>
              </a:rPr>
              <a:t>Patience and Kindness</a:t>
            </a:r>
            <a:endParaRPr>
              <a:solidFill>
                <a:srgbClr val="FF99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339200" y="1558925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Keys to Helping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175" y="3828700"/>
            <a:ext cx="1407451" cy="9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>
                <a:solidFill>
                  <a:srgbClr val="FFFFFF"/>
                </a:solidFill>
              </a:rPr>
              <a:t>Minimal</a:t>
            </a:r>
            <a:r>
              <a:rPr lang="en"/>
              <a:t> Classroom Help/ or Chaperone a Field Trip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/>
              <a:t>Frequent</a:t>
            </a:r>
            <a:r>
              <a:rPr lang="en"/>
              <a:t> Service On Campus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u="sng"/>
              <a:t>Overnight </a:t>
            </a:r>
            <a:r>
              <a:rPr lang="en"/>
              <a:t>Event Chaperone</a:t>
            </a:r>
            <a:endParaRPr/>
          </a:p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265500" y="1818600"/>
            <a:ext cx="4045200" cy="150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Levels of Support</a:t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025" y="102675"/>
            <a:ext cx="1407451" cy="9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550" y="152400"/>
            <a:ext cx="62438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idx="2" type="body"/>
          </p:nvPr>
        </p:nvSpPr>
        <p:spPr>
          <a:xfrm>
            <a:off x="5157625" y="955250"/>
            <a:ext cx="3643500" cy="39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Follow directions of staff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Respect the privacy of schools and families- do not discuss school matters away from classroom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Realize only teachers evaluate students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Seek help when you have questions (ex: copy machines)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Acknowledge that teachers are responsible for discipline and you must refer any student problem to teacher: medical, instructional, procedural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 sz="1600"/>
          </a:p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347825" y="1225400"/>
            <a:ext cx="4051200" cy="16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 volunteer in the classroom we ask that you…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75" y="4015275"/>
            <a:ext cx="1407451" cy="9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